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/Relationships>

</file>

<file path=ppt/media/image1.jpeg>
</file>

<file path=ppt/media/image1.png>
</file>

<file path=ppt/media/image2.jpe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de la presentación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la presentación</a:t>
            </a:r>
          </a:p>
        </p:txBody>
      </p:sp>
      <p:sp>
        <p:nvSpPr>
          <p:cNvPr id="12" name="Autor y fecha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Autor y fecha</a:t>
            </a:r>
          </a:p>
        </p:txBody>
      </p:sp>
      <p:sp>
        <p:nvSpPr>
          <p:cNvPr id="13" name="Nivel de texto 1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Subtítulo de la presentación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ítulo de la diapositiv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de la diapositiva</a:t>
            </a:r>
          </a:p>
        </p:txBody>
      </p:sp>
      <p:sp>
        <p:nvSpPr>
          <p:cNvPr id="100" name="Subtítulo de la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10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ítulo de agenda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Título de agenda</a:t>
            </a:r>
          </a:p>
        </p:txBody>
      </p:sp>
      <p:sp>
        <p:nvSpPr>
          <p:cNvPr id="109" name="Subtítulo de agenda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Subtítulo de agenda</a:t>
            </a:r>
          </a:p>
        </p:txBody>
      </p:sp>
      <p:sp>
        <p:nvSpPr>
          <p:cNvPr id="110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Temas relacionados con la agenda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cl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Nivel de texto 1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Declaración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ato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Nivel de texto 1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Información fáctica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Información fáctica</a:t>
            </a:r>
          </a:p>
        </p:txBody>
      </p:sp>
      <p:sp>
        <p:nvSpPr>
          <p:cNvPr id="12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ribució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4224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Atribución</a:t>
            </a:r>
          </a:p>
        </p:txBody>
      </p:sp>
      <p:sp>
        <p:nvSpPr>
          <p:cNvPr id="136" name="Nivel de texto 1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pPr/>
            <a:r>
              <a:t>“Cita destacable”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Dos medusas frente a un fondo rosa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Dos medusas se tocan frente a un fondo azul oscuro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Dos medusas frente a un fondo azul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Dos medusas se tocan frente a un fondo azul oscuro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s medusas se tocan frente a un fondo azul oscuro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or y fecha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Autor y fecha</a:t>
            </a:r>
          </a:p>
        </p:txBody>
      </p:sp>
      <p:sp>
        <p:nvSpPr>
          <p:cNvPr id="23" name="Título de la presentación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Título de la presentación</a:t>
            </a:r>
          </a:p>
        </p:txBody>
      </p:sp>
      <p:sp>
        <p:nvSpPr>
          <p:cNvPr id="24" name="Nivel de texto 1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Subtítulo de la presentación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foto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Dos medusas frente a un fondo azul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ítulo de la diapositiva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la diapositiva</a:t>
            </a:r>
          </a:p>
        </p:txBody>
      </p:sp>
      <p:sp>
        <p:nvSpPr>
          <p:cNvPr id="34" name="Nivel de texto 1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Subtítulo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e la diapositiv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de la diapositiva</a:t>
            </a:r>
          </a:p>
        </p:txBody>
      </p:sp>
      <p:sp>
        <p:nvSpPr>
          <p:cNvPr id="43" name="Subtítulo de la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44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ivel de texto 1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Dos medusas frente a un fondo rosa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Título de la diapositiva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la diapositiva</a:t>
            </a:r>
          </a:p>
        </p:txBody>
      </p:sp>
      <p:sp>
        <p:nvSpPr>
          <p:cNvPr id="62" name="Nivel de texto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ubtítulo de la diapositiva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6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 y vídeo pequeñ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e la diapositiva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la diapositiva</a:t>
            </a:r>
          </a:p>
        </p:txBody>
      </p:sp>
      <p:sp>
        <p:nvSpPr>
          <p:cNvPr id="72" name="Nivel de texto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ubtítulo de la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7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 y víde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ítulo de la diapositiva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la diapositiva</a:t>
            </a:r>
          </a:p>
        </p:txBody>
      </p:sp>
      <p:sp>
        <p:nvSpPr>
          <p:cNvPr id="82" name="Nivel de texto 1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ubtítulo de la diapositiva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Subtítulo de la diapositiva</a:t>
            </a:r>
          </a:p>
        </p:txBody>
      </p:sp>
      <p:sp>
        <p:nvSpPr>
          <p:cNvPr id="8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ítulo de sección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Título de sección</a:t>
            </a:r>
          </a:p>
        </p:txBody>
      </p:sp>
      <p:sp>
        <p:nvSpPr>
          <p:cNvPr id="9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de la diapositiva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Título de la diapositiva</a:t>
            </a:r>
          </a:p>
        </p:txBody>
      </p:sp>
      <p:sp>
        <p:nvSpPr>
          <p:cNvPr id="3" name="Nivel de texto 1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Texto de viñeta de la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úmero de diapositiva"/>
          <p:cNvSpPr txBox="1"/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12factor.net" TargetMode="Externa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Dos medusas se tocan frente a un fondo azul oscuro" descr="Dos medusas se tocan frente a un fondo azul oscuro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812" r="0" b="781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2" name="Pepe Fabra Valverde | Septiembre 2024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Pepe Fabra Valverde | Septiembre 2024</a:t>
            </a:r>
          </a:p>
        </p:txBody>
      </p:sp>
      <p:sp>
        <p:nvSpPr>
          <p:cNvPr id="173" name="Twelve-Factor Ap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Twelve-Factor App</a:t>
            </a:r>
          </a:p>
        </p:txBody>
      </p:sp>
      <p:sp>
        <p:nvSpPr>
          <p:cNvPr id="174" name="Aplicaciones que escalan y se mantienen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Aplicaciones que escalan y se mantienen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II. Dependenc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II. Dependencies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Atribució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Separa y declara todas tus dependencia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Separa y declara </a:t>
            </a:r>
            <a:r>
              <a:rPr b="1" i="1" u="sng">
                <a:latin typeface="Avenir Next Regular"/>
                <a:ea typeface="Avenir Next Regular"/>
                <a:cs typeface="Avenir Next Regular"/>
                <a:sym typeface="Avenir Next Regular"/>
              </a:rPr>
              <a:t>todas</a:t>
            </a:r>
            <a:r>
              <a:t> tus dependencias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Dos medusas frente a un fondo rosa" descr="Dos medusas frente a un fondo rosa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4440011" y="3517900"/>
            <a:ext cx="7670801" cy="6680200"/>
          </a:xfrm>
          <a:prstGeom prst="rect">
            <a:avLst/>
          </a:prstGeom>
        </p:spPr>
      </p:pic>
      <p:sp>
        <p:nvSpPr>
          <p:cNvPr id="210" name="Low coupling…"/>
          <p:cNvSpPr txBox="1"/>
          <p:nvPr>
            <p:ph type="title"/>
          </p:nvPr>
        </p:nvSpPr>
        <p:spPr>
          <a:xfrm>
            <a:off x="1269900" y="5257899"/>
            <a:ext cx="9652001" cy="3200202"/>
          </a:xfrm>
          <a:prstGeom prst="rect">
            <a:avLst/>
          </a:prstGeom>
        </p:spPr>
        <p:txBody>
          <a:bodyPr anchor="ctr"/>
          <a:lstStyle/>
          <a:p>
            <a:pPr>
              <a:defRPr>
                <a:gradFill flip="none" rotWithShape="1">
                  <a:gsLst>
                    <a:gs pos="0">
                      <a:srgbClr val="6C95EA"/>
                    </a:gs>
                    <a:gs pos="100000">
                      <a:srgbClr val="9149EC"/>
                    </a:gs>
                  </a:gsLst>
                  <a:lin ang="3960000" scaled="0"/>
                </a:gradFill>
              </a:defRPr>
            </a:pPr>
            <a:r>
              <a:t>Low coupling</a:t>
            </a:r>
          </a:p>
          <a:p>
            <a:pPr>
              <a:defRPr>
                <a:gradFill flip="none" rotWithShape="1">
                  <a:gsLst>
                    <a:gs pos="0">
                      <a:srgbClr val="6C95EA"/>
                    </a:gs>
                    <a:gs pos="100000">
                      <a:srgbClr val="9149EC"/>
                    </a:gs>
                  </a:gsLst>
                  <a:lin ang="3960000" scaled="0"/>
                </a:gradFill>
              </a:defRPr>
            </a:pPr>
            <a:r>
              <a:t>High cohesion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III. Confi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III. Config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Atribució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5" name="La configuración que cambia entre entornos no se almacena en el código, sino en .env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 configuración que cambia entre entornos </a:t>
            </a:r>
            <a:r>
              <a:rPr b="1" i="1" u="sng">
                <a:latin typeface="Avenir Next Regular"/>
                <a:ea typeface="Avenir Next Regular"/>
                <a:cs typeface="Avenir Next Regular"/>
                <a:sym typeface="Avenir Next Regular"/>
              </a:rPr>
              <a:t>no</a:t>
            </a:r>
            <a:r>
              <a:t> se almacena en el código, sino en .env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onfig-as-Code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Config-as-Code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onfig as Cod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Config as Code</a:t>
            </a:r>
          </a:p>
        </p:txBody>
      </p:sp>
      <p:sp>
        <p:nvSpPr>
          <p:cNvPr id="220" name="Diferencia entre configuración de entorno y de aplicació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Diferencia entre configuración de entorno y de aplicación</a:t>
            </a:r>
          </a:p>
        </p:txBody>
      </p:sp>
      <p:sp>
        <p:nvSpPr>
          <p:cNvPr id="221" name="Tipos de configuración de una aplicación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  <a:r>
              <a:t>Tipos de configuración de una aplicación:</a:t>
            </a:r>
          </a:p>
          <a:p>
            <a:pPr/>
            <a:r>
              <a:t>Entorno</a:t>
            </a:r>
          </a:p>
          <a:p>
            <a:pPr/>
            <a:r>
              <a:t>Aplicación/Sistema</a:t>
            </a:r>
          </a:p>
          <a:p>
            <a:pPr marL="0" indent="0">
              <a:buClrTx/>
              <a:buSzTx/>
              <a:buNone/>
            </a:pPr>
          </a:p>
          <a:p>
            <a:pPr marL="0" indent="0">
              <a:buClrTx/>
              <a:buSzTx/>
              <a:buNone/>
            </a:pPr>
            <a:r>
              <a:t>La configuración que </a:t>
            </a:r>
            <a:r>
              <a:rPr b="1"/>
              <a:t>nunca</a:t>
            </a:r>
            <a:r>
              <a:t> cambiará entre entorno </a:t>
            </a:r>
            <a:r>
              <a:rPr b="1"/>
              <a:t>sí</a:t>
            </a:r>
            <a:r>
              <a:t> que tiene lugar en nuestro código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IV. Backing servi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IV. Backing services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No hay diferencia entre local y servicios de tercero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No hay diferencia entre local y servicios de terceros</a:t>
            </a:r>
          </a:p>
        </p:txBody>
      </p:sp>
      <p:sp>
        <p:nvSpPr>
          <p:cNvPr id="226" name="Trata los servicios externos como servicios intercambiables, no te acoples de má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Trata los servicios externos como servicios intercambiables, no te acoples de más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V. Build, release, ru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V. Build, release, run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Dos medusas frente a un fondo rosa" descr="Dos medusas frente a un fondo rosa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1118" t="0" r="21748" b="0"/>
          <a:stretch>
            <a:fillRect/>
          </a:stretch>
        </p:blipFill>
        <p:spPr>
          <a:xfrm>
            <a:off x="12204700" y="0"/>
            <a:ext cx="12192000" cy="13716000"/>
          </a:xfrm>
          <a:prstGeom prst="rect">
            <a:avLst/>
          </a:prstGeom>
        </p:spPr>
      </p:pic>
      <p:sp>
        <p:nvSpPr>
          <p:cNvPr id="177" name="Disclaim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17244">
              <a:defRPr spc="-249" sz="8316"/>
            </a:lvl1pPr>
          </a:lstStyle>
          <a:p>
            <a:pPr/>
            <a:r>
              <a:t>Disclaimer</a:t>
            </a:r>
          </a:p>
        </p:txBody>
      </p:sp>
      <p:sp>
        <p:nvSpPr>
          <p:cNvPr id="178" name="La sesión se grabará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 sesión se grabará</a:t>
            </a:r>
          </a:p>
          <a:p>
            <a:pPr/>
            <a:r>
              <a:t>Se compartirán las diapositivas</a:t>
            </a:r>
          </a:p>
          <a:p>
            <a:pPr/>
            <a:r>
              <a:t>Pregunta cuando quieras</a:t>
            </a:r>
          </a:p>
        </p:txBody>
      </p:sp>
      <p:sp>
        <p:nvSpPr>
          <p:cNvPr id="179" name="Subtítulo de la diapositiva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La release es inmutable, cambio nuevo release nuev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La release es inmutable, cambio nuevo release nueva</a:t>
            </a:r>
          </a:p>
        </p:txBody>
      </p:sp>
      <p:sp>
        <p:nvSpPr>
          <p:cNvPr id="231" name="Build, run y release son pasos separado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Build, run y release son pasos separados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VI. Proces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VI. Processes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Arrancar la app es ejecutar un único scrip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Arrancar la app es ejecutar un único script</a:t>
            </a:r>
          </a:p>
        </p:txBody>
      </p:sp>
      <p:sp>
        <p:nvSpPr>
          <p:cNvPr id="236" name="Los procesos son stateless, todo contexto necesario no se comparte, se persiste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Los procesos son stateless, todo contexto necesario no se comparte, se persiste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VII. Port bin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VII. Port binding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Atribució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1" name="La aplicación no se acopla a puertos, porque son configurables y cambiarán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 aplicación no se acopla a puertos, porque son configurables y cambiarán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VIII. Concurrenc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VIII. Concurrency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ada tarea es un proceso que no comparte contexto con otros proceso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Cada tarea es un proceso que no comparte contexto con otros procesos</a:t>
            </a:r>
          </a:p>
        </p:txBody>
      </p:sp>
      <p:sp>
        <p:nvSpPr>
          <p:cNvPr id="246" name="La carga de trabajo se gestiona siguiendo el modelo de procesos de UNIX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 carga de trabajo se gestiona siguiendo el modelo de procesos de UNIX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IX. Disposabi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IX. Disposability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Atribució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1" name="Arranque ágil, apagado seguro y robusto ante fallos del sistema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Arranque ágil, apagado seguro y robusto ante fallos del sistema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X. Dev/prod par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X. Dev/prod parity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Dos medusas frente a un fondo rosa" descr="Dos medusas frente a un fondo rosa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11439" b="0"/>
          <a:stretch>
            <a:fillRect/>
          </a:stretch>
        </p:blipFill>
        <p:spPr>
          <a:xfrm>
            <a:off x="12192000" y="-25400"/>
            <a:ext cx="12192000" cy="13766800"/>
          </a:xfrm>
          <a:prstGeom prst="rect">
            <a:avLst/>
          </a:prstGeom>
        </p:spPr>
      </p:pic>
      <p:sp>
        <p:nvSpPr>
          <p:cNvPr id="182" name="Adam Wiggi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Adam Wiggins</a:t>
            </a:r>
          </a:p>
        </p:txBody>
      </p:sp>
      <p:sp>
        <p:nvSpPr>
          <p:cNvPr id="183" name="Autor de Twelve-Factor App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Autor de Twelve-Factor App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Atribució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6" name="Mínima diferencia entre los entornos de DEV y PROD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Mínima diferencia entre los entornos de DEV y PROD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XI. Log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XI. Logs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out en Java, console.log en Node, print en Python, etc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Sout en Java, console.log en Node, print en Python, etc.</a:t>
            </a:r>
          </a:p>
        </p:txBody>
      </p:sp>
      <p:sp>
        <p:nvSpPr>
          <p:cNvPr id="261" name="Se envían al stdout y la aplicación no se preocupa de cómo se van a gestionar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 envían al stdout y la aplicación no se preocupa de cómo se van a gestionar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XII. Admin proces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XII. Admin processes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Atribució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6" name="Los scripts de administración y gestión del sistema funcionan en un único proceso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Los scripts de administración y gestión del sistema funcionan en un único proceso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welve-Factor App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Twelve-Factor App</a:t>
            </a:r>
          </a:p>
        </p:txBody>
      </p:sp>
      <p:sp>
        <p:nvSpPr>
          <p:cNvPr id="269" name="Pepe Fabra Valverde | Septiembre 2024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Pepe Fabra Valverde | Septiembre 2024</a:t>
            </a:r>
          </a:p>
        </p:txBody>
      </p:sp>
      <p:sp>
        <p:nvSpPr>
          <p:cNvPr id="270" name="12factor.ne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12factor.net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racia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Gracias</a:t>
            </a:r>
          </a:p>
        </p:txBody>
      </p:sp>
      <p:sp>
        <p:nvSpPr>
          <p:cNvPr id="273" name="Por vuestra atenció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Por vuestra atención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regunta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4FF680"/>
                    </a:gs>
                    <a:gs pos="100000">
                      <a:srgbClr val="4468EF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Preguntas</a:t>
            </a:r>
          </a:p>
        </p:txBody>
      </p:sp>
      <p:sp>
        <p:nvSpPr>
          <p:cNvPr id="276" name="Información fáctica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ontexto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Contexto</a:t>
            </a:r>
          </a:p>
        </p:txBody>
      </p:sp>
      <p:sp>
        <p:nvSpPr>
          <p:cNvPr id="186" name="Información fáctica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ontex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Contexto</a:t>
            </a:r>
          </a:p>
        </p:txBody>
      </p:sp>
      <p:sp>
        <p:nvSpPr>
          <p:cNvPr id="189" name="Qué buscamo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Qué buscamos</a:t>
            </a:r>
          </a:p>
        </p:txBody>
      </p:sp>
      <p:sp>
        <p:nvSpPr>
          <p:cNvPr id="190" name="Mejorar la robustez y simpleza de nuestra app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70000"/>
              </a:lnSpc>
            </a:pPr>
            <a:r>
              <a:t>Mejorar la robustez y simpleza de nuestra app</a:t>
            </a:r>
          </a:p>
          <a:p>
            <a:pPr>
              <a:lnSpc>
                <a:spcPct val="70000"/>
              </a:lnSpc>
            </a:pPr>
            <a:r>
              <a:t>Cómo nos impacta lo contrario</a:t>
            </a:r>
          </a:p>
          <a:p>
            <a:pPr>
              <a:lnSpc>
                <a:spcPct val="70000"/>
              </a:lnSpc>
            </a:pPr>
            <a:r>
              <a:t>Nuestros micros no escalan</a:t>
            </a:r>
          </a:p>
          <a:p>
            <a:pPr>
              <a:lnSpc>
                <a:spcPct val="70000"/>
              </a:lnSpc>
            </a:pPr>
            <a:r>
              <a:t>Aplicaciones más fáciles de desplegar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ontex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Contexto</a:t>
            </a:r>
          </a:p>
        </p:txBody>
      </p:sp>
      <p:sp>
        <p:nvSpPr>
          <p:cNvPr id="193" name="Cómo nos impacta no tenerlo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Cómo nos impacta no tenerlo</a:t>
            </a:r>
          </a:p>
        </p:txBody>
      </p:sp>
      <p:sp>
        <p:nvSpPr>
          <p:cNvPr id="194" name="Cada nuevo desarrollo es más complej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70000"/>
              </a:lnSpc>
            </a:pPr>
            <a:r>
              <a:t>Cada nuevo desarrollo es más complejo</a:t>
            </a:r>
          </a:p>
          <a:p>
            <a:pPr>
              <a:lnSpc>
                <a:spcPct val="70000"/>
              </a:lnSpc>
            </a:pPr>
            <a:r>
              <a:t>No tenemos observabilidad</a:t>
            </a:r>
          </a:p>
          <a:p>
            <a:pPr>
              <a:lnSpc>
                <a:spcPct val="70000"/>
              </a:lnSpc>
            </a:pPr>
            <a:r>
              <a:t>La lógica no es consistente entre micros</a:t>
            </a:r>
          </a:p>
          <a:p>
            <a:pPr>
              <a:lnSpc>
                <a:spcPct val="70000"/>
              </a:lnSpc>
            </a:pPr>
            <a:r>
              <a:t>Cada despliegue es una locura</a:t>
            </a:r>
          </a:p>
          <a:p>
            <a:pPr lvl="1">
              <a:lnSpc>
                <a:spcPct val="70000"/>
              </a:lnSpc>
            </a:pPr>
            <a:r>
              <a:t>Y en más de una ocasión con mucho esfuerzo manual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Doce regla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Doce reglas</a:t>
            </a:r>
          </a:p>
        </p:txBody>
      </p:sp>
      <p:sp>
        <p:nvSpPr>
          <p:cNvPr id="197" name="Una guía práctica y consistente para fáciles de desplegar y que escala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Una guía práctica y consistente para fáciles de desplegar y que escalan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I. Codeba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I. Codebase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Atribució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2" name="Los entornos usan diferentes versiones de la misma codebase gestionado por un VC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Los entornos usan diferentes versiones de la misma codebase gestionado por un VCS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